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1" r:id="rId4"/>
    <p:sldId id="260" r:id="rId5"/>
    <p:sldId id="259" r:id="rId6"/>
    <p:sldId id="263" r:id="rId7"/>
    <p:sldId id="264" r:id="rId8"/>
    <p:sldId id="274" r:id="rId9"/>
    <p:sldId id="275" r:id="rId10"/>
    <p:sldId id="262" r:id="rId11"/>
    <p:sldId id="276" r:id="rId12"/>
    <p:sldId id="277" r:id="rId13"/>
    <p:sldId id="273" r:id="rId14"/>
  </p:sldIdLst>
  <p:sldSz cx="9144000" cy="5143500" type="screen16x9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233"/>
    <a:srgbClr val="148561"/>
    <a:srgbClr val="005021"/>
    <a:srgbClr val="CC3300"/>
    <a:srgbClr val="FF9900"/>
    <a:srgbClr val="336600"/>
    <a:srgbClr val="996633"/>
    <a:srgbClr val="669900"/>
    <a:srgbClr val="99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660"/>
  </p:normalViewPr>
  <p:slideViewPr>
    <p:cSldViewPr>
      <p:cViewPr varScale="1">
        <p:scale>
          <a:sx n="150" d="100"/>
          <a:sy n="150" d="100"/>
        </p:scale>
        <p:origin x="126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9" d="100"/>
          <a:sy n="69" d="100"/>
        </p:scale>
        <p:origin x="-2082" y="49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B96EDB-45C1-4B01-ADC3-CADEC6964BD7}" type="datetimeFigureOut">
              <a:rPr lang="sl-SI"/>
              <a:pPr>
                <a:defRPr/>
              </a:pPr>
              <a:t>7. 02. 2024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86BFA6-809E-4368-AD82-A0C74DC709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17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954018-CBAD-40BA-BE74-1986B3925244}" type="datetimeFigureOut">
              <a:rPr lang="sl-SI"/>
              <a:pPr>
                <a:defRPr/>
              </a:pPr>
              <a:t>7. 02. 2024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4B76D8-7942-408B-88ED-5D5ED05528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67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B76D8-7942-408B-88ED-5D5ED0552898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435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E152-D02E-4E62-95B0-8E42B44A8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D5C0-2F37-490C-A348-5E725356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B4A8F-7275-4416-8FE2-9468561A7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30AE-11BB-451F-ABC3-0D5D34B2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8A2E-598A-4C04-85F0-948B63AA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2346-CD6E-4ADE-87DE-85CCFAD5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A44D-92F0-4A56-B48C-BC837EF0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6051-7F06-407A-8BFE-BC9C6C8E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12E4-D192-4AD1-B4DD-8AA92237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F08B-5A9C-45D8-A492-7372A77C8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5982-72C7-467A-8922-6D652E3B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4DF0719-DFD1-4AD7-9035-B1F40A396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04836"/>
            <a:ext cx="3559578" cy="853486"/>
          </a:xfrm>
          <a:prstGeom prst="rect">
            <a:avLst/>
          </a:prstGeom>
        </p:spPr>
      </p:pic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1547664" y="4572000"/>
            <a:ext cx="5843736" cy="0"/>
          </a:xfrm>
          <a:prstGeom prst="line">
            <a:avLst/>
          </a:prstGeom>
          <a:noFill/>
          <a:ln w="38100">
            <a:solidFill>
              <a:srgbClr val="1485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 flipV="1">
            <a:off x="1547664" y="4629149"/>
            <a:ext cx="6377136" cy="4860"/>
          </a:xfrm>
          <a:prstGeom prst="line">
            <a:avLst/>
          </a:prstGeom>
          <a:noFill/>
          <a:ln w="38100">
            <a:solidFill>
              <a:srgbClr val="3432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5165" y="4572000"/>
            <a:ext cx="442380" cy="0"/>
          </a:xfrm>
          <a:prstGeom prst="line">
            <a:avLst/>
          </a:prstGeom>
          <a:noFill/>
          <a:ln w="38100">
            <a:solidFill>
              <a:srgbClr val="1485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5165" y="4629150"/>
            <a:ext cx="442380" cy="0"/>
          </a:xfrm>
          <a:prstGeom prst="line">
            <a:avLst/>
          </a:prstGeom>
          <a:noFill/>
          <a:ln w="38100">
            <a:solidFill>
              <a:srgbClr val="3432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Byy-WLe-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1102519"/>
          </a:xfrm>
        </p:spPr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LIFE IP CARE4CLIMATE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457300"/>
          </a:xfrm>
        </p:spPr>
        <p:txBody>
          <a:bodyPr/>
          <a:lstStyle/>
          <a:p>
            <a:endParaRPr lang="sl-SI" sz="2000" dirty="0">
              <a:latin typeface="Helvetica" pitchFamily="2" charset="0"/>
            </a:endParaRPr>
          </a:p>
          <a:p>
            <a:endParaRPr lang="sl-SI" dirty="0">
              <a:latin typeface="Helvetica" pitchFamily="2" charset="0"/>
            </a:endParaRPr>
          </a:p>
          <a:p>
            <a:r>
              <a:rPr lang="sl-SI" sz="1800" dirty="0">
                <a:latin typeface="Helvetica" pitchFamily="2" charset="0"/>
              </a:rPr>
              <a:t>O</a:t>
            </a:r>
            <a:r>
              <a:rPr lang="en-SI" sz="1800" dirty="0" err="1">
                <a:latin typeface="Helvetica" pitchFamily="2" charset="0"/>
              </a:rPr>
              <a:t>nline</a:t>
            </a:r>
            <a:r>
              <a:rPr lang="en-SI" sz="1800" dirty="0">
                <a:latin typeface="Helvetica" pitchFamily="2" charset="0"/>
              </a:rPr>
              <a:t> meeting</a:t>
            </a:r>
            <a:r>
              <a:rPr lang="sl-SI" sz="1800" dirty="0">
                <a:latin typeface="Helvetica" pitchFamily="2" charset="0"/>
              </a:rPr>
              <a:t>, </a:t>
            </a:r>
            <a:r>
              <a:rPr lang="en-SI" sz="1800" dirty="0">
                <a:latin typeface="Helvetica" pitchFamily="2" charset="0"/>
              </a:rPr>
              <a:t>07</a:t>
            </a:r>
            <a:r>
              <a:rPr lang="sl-SI" sz="1800" dirty="0">
                <a:latin typeface="Helvetica" pitchFamily="2" charset="0"/>
              </a:rPr>
              <a:t>.</a:t>
            </a:r>
            <a:r>
              <a:rPr lang="en-SI" sz="1800" dirty="0">
                <a:latin typeface="Helvetica" pitchFamily="2" charset="0"/>
              </a:rPr>
              <a:t>02.</a:t>
            </a:r>
            <a:r>
              <a:rPr lang="sl-SI" sz="1800" dirty="0">
                <a:latin typeface="Helvetica" pitchFamily="2" charset="0"/>
              </a:rPr>
              <a:t> 20</a:t>
            </a:r>
            <a:r>
              <a:rPr lang="en-SI" sz="1800" dirty="0">
                <a:latin typeface="Helvetica" pitchFamily="2" charset="0"/>
              </a:rPr>
              <a:t>24</a:t>
            </a:r>
            <a:endParaRPr lang="sl-SI" sz="1800" dirty="0"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1B003-FC5C-44E3-98AC-3BD47A17CF51}"/>
              </a:ext>
            </a:extLst>
          </p:cNvPr>
          <p:cNvSpPr/>
          <p:nvPr/>
        </p:nvSpPr>
        <p:spPr>
          <a:xfrm>
            <a:off x="395536" y="1449750"/>
            <a:ext cx="78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latin typeface="Helvetica" pitchFamily="2" charset="0"/>
              </a:rPr>
              <a:t>„</a:t>
            </a:r>
            <a:r>
              <a:rPr lang="en-US" sz="1800" b="1" dirty="0">
                <a:latin typeface="Helvetica" pitchFamily="2" charset="0"/>
              </a:rPr>
              <a:t>Boosting greenhouse gas emissions reduction by 2020 with a view to 2030 – promoting</a:t>
            </a:r>
            <a:r>
              <a:rPr lang="sl-SI" sz="1800" b="1" dirty="0">
                <a:latin typeface="Helvetica" pitchFamily="2" charset="0"/>
              </a:rPr>
              <a:t> </a:t>
            </a:r>
            <a:r>
              <a:rPr lang="en-US" sz="1800" b="1" dirty="0">
                <a:latin typeface="Helvetica" pitchFamily="2" charset="0"/>
              </a:rPr>
              <a:t>sustainable transport, energy efficiency, renewable energies and sustainable, climate</a:t>
            </a:r>
            <a:r>
              <a:rPr lang="sl-SI" sz="1800" b="1" dirty="0">
                <a:latin typeface="Helvetica" pitchFamily="2" charset="0"/>
              </a:rPr>
              <a:t> </a:t>
            </a:r>
            <a:r>
              <a:rPr lang="en-US" sz="1800" b="1" dirty="0">
                <a:latin typeface="Helvetica" pitchFamily="2" charset="0"/>
              </a:rPr>
              <a:t>protecting land use in the transition to low carbon society</a:t>
            </a:r>
            <a:r>
              <a:rPr lang="sl-SI" sz="1800" b="1" dirty="0">
                <a:latin typeface="Helvetica" pitchFamily="2" charset="0"/>
              </a:rPr>
              <a:t>“</a:t>
            </a:r>
            <a:endParaRPr lang="en-US" sz="1800" b="1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2BB58-3B17-29C5-2A69-00A062B7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7757"/>
            <a:ext cx="3913410" cy="3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C94B-F936-4175-B1E6-8E05D595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Pilot areas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1EBD8-89D9-4EAE-A40E-5C1FB92A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71550"/>
            <a:ext cx="3816424" cy="2555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E4A06-13B3-418A-9A5F-6274D8F5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19" y="485034"/>
            <a:ext cx="2621701" cy="19580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343C5-791C-4749-ACFA-D124B83471E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39752" y="1244291"/>
            <a:ext cx="2460267" cy="1728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A0E596A-AFA1-4B21-8EAD-4E1ADC7A7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37" y="2588057"/>
            <a:ext cx="2563583" cy="19229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1BB38D-4FA2-448E-9B4C-305D4D8B9765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2321130" y="3076307"/>
            <a:ext cx="1596707" cy="473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634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5225-B869-4E73-94F9-7B0BB1A5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Activity C8.3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2204-40C1-4F46-9367-C52128FE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Assessment of current professional and governance capacities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Train the trainers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Education and training of professionals, policy makers and educators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Organisation of summer schools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1ADA6-00ED-413B-BFFB-816DEBC2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705054"/>
            <a:ext cx="2088232" cy="18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6DAF-75A7-4B24-95F8-83AD6195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Activity C8.4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170B-7EA5-47BA-AA90-99BFC0B0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National awareness raising campaign on climate friendly land use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Strengthening cooperation with key stakeholders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Action Plan for Replication and Transfer of the Project Results</a:t>
            </a:r>
            <a:endParaRPr lang="sl-SI" sz="24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ACD5C-1BCA-4D06-8434-8701D17D7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7774"/>
            <a:ext cx="2276872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B697-8D80-4D75-89E0-4C2211B0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Questions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49534-F4E5-4B1C-BBA2-EF68497FD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55202"/>
            <a:ext cx="2808312" cy="23288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F0A9EC-7D2C-4E26-9984-68D773FE7D06}"/>
              </a:ext>
            </a:extLst>
          </p:cNvPr>
          <p:cNvSpPr/>
          <p:nvPr/>
        </p:nvSpPr>
        <p:spPr>
          <a:xfrm>
            <a:off x="4325387" y="3507854"/>
            <a:ext cx="155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i="1" dirty="0">
                <a:latin typeface="Helvetica" pitchFamily="2" charset="0"/>
              </a:rPr>
              <a:t>by Brendan Koerner</a:t>
            </a:r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D960-44A8-426F-9731-DCA04009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Helvetica" pitchFamily="2" charset="0"/>
              </a:rPr>
              <a:t>Partners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13E50-452E-4B0C-872E-D14C5BFEF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7" b="65016"/>
          <a:stretch/>
        </p:blipFill>
        <p:spPr>
          <a:xfrm>
            <a:off x="323528" y="2068446"/>
            <a:ext cx="2681472" cy="50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8AFA3-4806-4167-96FF-6DE57C747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3" y="2637930"/>
            <a:ext cx="1296146" cy="739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0065B-FBDA-4C96-BF75-D7525631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72" y="2443953"/>
            <a:ext cx="1625182" cy="455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875C5E-CD49-4607-AD99-2E7551C2E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21" y="3193097"/>
            <a:ext cx="2200264" cy="6678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C7FFA-9AA2-45C5-8AE5-62B75441D6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23" y="1582922"/>
            <a:ext cx="1971526" cy="477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E56B2E-0F14-47F2-A261-38AD872A3E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8" y="2410152"/>
            <a:ext cx="1081182" cy="794505"/>
          </a:xfrm>
          <a:prstGeom prst="rect">
            <a:avLst/>
          </a:prstGeom>
        </p:spPr>
      </p:pic>
      <p:pic>
        <p:nvPicPr>
          <p:cNvPr id="1026" name="Picture 2" descr="data:image/png;base64,iVBORw0KGgoAAAANSUhEUgAAAOAAAADgCAMAAAAt85rTAAAB+FBMVEX///9dhihahyn29/RYhyNUfQCVqX9agCqZrIJXjCBTfyiovY/g6tRRgxe0vKyQpXT9/vqInHH///NWgiZaiR5XhBVgfEBahi9bhTJehStaiiO/059dhyNXjBlXeiv//f//+f+3yKnc6c9UeBO/0qfe6+7///G0v6lfhBZqh0bj7eLU4NNYeyBdiRf/9f/4/+xafgBUdib4/+BZizfm7t95lVpfgwBVeRju98NSkQ5ZeDXx/9zt+t9iggD7/+fR3rxhhT1xk0pddUDc8dyNszRPaT13j17Z7MSxxL3J5J7q/tLM581mg0vJ2cujsaSMpI2UoJ6wwWufvrrAx8hslGTp+fSytGuYtozj+6+cuZyTvIR3n4LG1ryv0JRVhmRogyfNwXd1m5iqx7Hd+OzJyJKHrWq2xId5jkP48M5BeThJf0qzq3ZPfn6y2MZfbS9igWXU1I+Jnk1balC30HiQo7bx8qE/iG6ovcqVv3vT26p8o5qElHNueirK5q5+p3eitoJ8hVV4jzltdxBIkS663NxXbipEnFL/+8JwmKdppnpAgDjLvJu+xN0zlG17oMSonlvq6IeAvLcumi/j3JtHZgC4w2V0hYdkjn49bknd+aCAf17C0GCHmSVubz3//6Vpf5OLjD5wpT7A7spwo5WpmYh8gQCFsePByW8pkcdcAAAdiElEQVR4nO19i2PaVpovEseWZUwReoAkH8nmEQwGhRBbIZGpEckW0sSO+4ibekpKtx2SNp1Ox83MtB0ndZO2233M7uzs9N7p3Z177+zeO9t/c79PgI1tjCFtE+P1r2liI52j89N3zvc6D3y+U5xiNCFM1WOBifFRwNxcfVEYjt38atXlpFHBJMeZzvjq/MCyy4YzGtV5gx8V6DphJTVzazCK/gmJJbIs83pwRECIjiDByJp/AHqmBAWoxBWc6sTG3HPHHnNzE1WnkJMoJTopbBxBMVvlKCEkUbQn5v1DDtxnB8GfnagkEoxxSeeqfftpzGV1qjnOxKL4tBr3Q0HMbn3O6Cwh0eThN20kdJ3RCuOLT69dPyTm7aLK8kZi7rAbNkyWMJw99TQb9YNCqGdMVqbOIQw3TI2yXGhgc3IcMR8qMFQr9GQYkxhCitsjo1l6Q9jOMVQ3swevZME60OL202/SD40JjhgkcoChv6roTGHiWbToh8Y4p/Ccvb8nTuQoNcdHvH+2IIQ5Q+b2DcN5k1ImM9L6ZReLnGEwl/e4NMKEpGuF0bUP+5AtGJTb6P5kCtwzc/xZteeHxw1CLbW7P05IRHdOSAdFTE0ystQ1Cv0ZndATJECfz+YoXdkdhXVJpoketnF0kTWpJdV3fg1TmTlgOEYaQlizaGjnNzdomCfCxu9ig7MUrfNLVuLlwoiGSIchW5Bl2uE0R4ygc3Q2Y6Tgd4isdAbhXJDXw8+0OT88hAyrBzuGYoLwwY2+t48gmiqrBNo/I8FDw/xRxfYkq3QU5/hJJBj470Cw45ydWIInXoKnBEcZpwRHHacERx2nBEcdpwRHHacERx2nBEcdpwRHHacERx2nBEcdpwRHHXsI0nTiuWfamh8BewgW08WTTZChJ5ygRHMnnSBzspWMRJQTTlDemQw9MdhrBw2lshU+jtja2lqbq8/P+4deI7GPoMFdVskxhGEYlqIEx4JbN24MtxSrm2BIkaOqTJljDaqMjSmflEtPTJAeb4KcBn9pnOmG64P11lEjqAFBymiqa5qZiUFW7o4kQWTIsIxWCNX7khtJgsgP20h0ndKcWV09YnXkqBFkWJYCN0JYVpdBIXKFcP8VyqNGkAVQ3PnHRnH7pkIpF+m7C2LUCO5YRhZ/Q2kSXTL7DMVRI4jbdNmWGEHhqBLL8pd4NXLj+xFMUw27PKUqujlY/dNn1sbBZxOe12nu0M2AAxJkWKLDK+MkRVGoRI+TmFvaJucc0k0HIoj8CMu5jr29vR0ITIQq2tMnchhYaBu8e7fQOxAaiKDGEJmqbrVWyqdSok/Il+xjJEJKoddyHNd7S+tABFUGOoEZKomzM7OzZ2dnZ2aqx4ggujeaRmTLiT0pQZe1ZC0EDrwgCL6ZmRlxsfD0WRwKVKdRVodQr9eW1sEkSC3ZjAszvlmfKIqCkC8fL4Ksp2kMXTMPynAgglHZorY44xNmZ4TlUn6xlDSfPo9DgVrGs148UZ0D1mJggrcE6Jr+fMzOZDKVCvf0eRwG1jtxgzCqavCsWd2/sWUggiwv0xgMPlGcKFCw+ozU+hwH987tbe+pRwM826xpoOg4zfNBWnZ0v8MAkRBaI+xv7YKtIhhA7FTS6wEoPwoEeZ0whZA4DEGvLZRd8AgC8uFJ3oComrLtJqka7UBGJwrL7Hk6OsYsQb+KM1WVi4KLDO6j5w7h4SHdN2sai8eJECwBtVCWRE3VNCGGp0gQa+9JsOthROdJ4AkIsryVxpMhhKkVyTBAgjxph2VadAcYw5C9Pg6+e6QhYx/CxnsvAfniS4cCOu1KAVE8RwRv1r2+gGxlr1I880XGj4+yTViE2bfBcwCCUFC2EgGIScR4hhoGo1FDh2tee0E7txFlW0R2u53nFHt1QOt43jAuXbJknY1GgTaMaqiYypa8c7sFzi7cDR9BVwNxgl68dMngkZtsWcgQcCRBaoaHJAjPMjmuEAOCQjwjSZJpMkAQW409rZhIjMF/iYQJ7oBhAIEdhgQGBfRMs4AwJeg/hmVRJqrCu4BqTeh+TJcEwdaajmNqWHEUOiO1DIMn0iSWzhVw/MIbPIIgkRWtUB+KIHQ0NVwNh71SU2HbtsNVGM4t6pxq31hdRGTnQhlsm94lQd2QJTNTnSjHp6am4slt2zShFFhlaIlUscNbYdvsGrI6UwlvbVUrnA7dwGOoma4daJUux7B+0pcgRYWqUK7iH4qgpjWFFFh3n2/G508tL+fFUibIg5qB920nS/gxKFifb7kWgCZA23cYUvTvanl0f9AHSpXKWzlUijgMudpyXhCXuh0GffIheBGpay7rxbOgQp2JOJZuQVxKZri+SgZ6NisrslaMDUqwJcDJpuei+ZCHkBcFfz4DyorVzJXkcgrcG5/3/JlUKlUad1SW7BTXTLsG92M5BNyXCjgu6F0QswlN94lTjrT7OH6yLIIpqmWi3lji3EwN652ZmfWKC2J+advpTxBGPIhQWxGGIChpXNOTEpIET8bvm8lHZF5nucq1lDA7K3aAPmo+4HSNqsJ4KQ9WCdvnw2ZCHaWko6Ut6IJOXPTNClMO3X0fvFSG+oRaxowS2VC0TC3lx9L4Zj2iQio/J0mHE8ShS1Evd8eGRxLUUILYBdELBYLwfz6jGLpUgc4HscVOTbMAIT+d2yEohRY913ymLX8//LueD+SoZelAEF6Xb6rQpTYMqexDgq6qEtBWZhKl35IFjJF2TU2NOdRYtAiCWXPtQcdgiyZIMLUMoVJKnBGXQSTXNI7ombjPC518vsV6vZ6FpiDdWSGU00GR6hY1VxZ9GF5B15xKxupXIJSE38V81dVBmSbi0GzfVIKN7rZvLAuyEs9oMhslFrfmwxG5vDyVXa3XV9fhDeLTsp83LIOo0XQ/m0gTU8MQZJhquFKpw7N981t2dWurAuoqMQ19chZi39tqLlfM5czmFAp4VliyKRAkCuMkfd7IKW1HnJzrODBiUcpC2WUNXi62CXYp3b0Ec1Pwys764lWwHLmiVLz7KYx3MZUP54BgNNo3aUKZteEINlSajsGQ8S1ebpiOSy2iVZZwvKRKISUoo5mXg9UkSnkmlcyBb6bLOXsZh2yqZucY8F9BKTqBPDD05atR8BCOIEgVM4/dc/UyKGaw/YaVvvupiLo0wMk8iL0/QWn39IOBCFqsoYCzDQQzmGCzLFJIpqDzpZZslRA+iG4UMZ1pHJTCos1gBs5MCiDhVC3D6YqBfojMQMR9FiLKgAlmoC9BAgQrMOqE1HiByjwPHoIhc9U8tDFfKxBwhti+s3ygZrJDEZRZHgmKSNAixJCjznmQlm85pKEzCnYtOqmC3aiJqPQCGgNsMlNAUMjbJus5ndBGaGJJQJkWJMIeSbAJelMohWDEgcaGHkGiTlnIL9amTXS72b4SJLSwMRRBdkEPAsEUEjRAZEQNexq15hKichg0cRCsEM3OQ6t8tQIjW1IoD7ZFLDvgl7V8cYhIzGmwlfEk2Eo2N5gEa5miF3mgKx91I5GI66qttG9fgoSrCsMQ1Fy2Q5DKLHQPLoYGStzO6fpuuCRrhSWwC758hlEsKQAiFvLbJjROVfEPOpKVULW64mrkCAniGORwDMI73LZdrsi48M4McMbT+K7aAWAfgjrjzg9DkFH1VhedylA9uiDTBFjSWd95O0d0b3jJnq8vwbjDYRLKgQSTOB7zMAJ1wpkyA82CGzQiqRBCykeMQU+Lxn1eLxFB5KG7EbCeBvrqMoaFBCrow48BFZDLDkPwAmONtQi6aSRopePY/2oZTWJ3AAXNCXAdIezPWdZkTTg74wNXzAAF2LhgESBIKGcYoI4gIKL9CIIS0dt2UBRb6nAq2STBSVVVDcObONP7Th7ovJKLDUOQEhYkCG7nPCgZqJ9xF70BZqJ/uyNlYBDKo88TUFh9DIegUDYxvmDa7huliqqC0kdx9yBojMFnYGs1z6dENYx2s+XA4MmTq+MZCK/g5UB30I1+ImTBV7a/D0HJxdSOmASCuxGoSnRi59F1DASjSBAaVS5AWOxF/616ZAx2vdm9XgQTbYLQDTUmzWTKguBv++kYzQji1MYKh3VBF+5LEERIIt9XgtC+JARoXRIEVW6DBAUguNAi6NtPsJ1bAb3aQ4vuEqQYDFLOAW/Ui9NAv4mety0shkx0N8Fu9CUIoXZGeEKCqEUZd8ojWOgmqO0SJCoZE3sRZFqzz6BUC30JMkAQjGehGojnxVY46MNwRADLWKAKapq+gxAIuotPTlCnKsa5QtnhurXZDsEYWegQdJhugjh/iTOYYDh72cFitkUQRQS2gDd0TnVDyXgevHwv5gKdI1xZYTDxE2X6Qef5zrmNwxFcbEmQRuMY/JYzXHcuFAiGUjOzom+CwBj0XmD8K5xzbkfOmEYlnQxnZwzSLoLS1AwSZDyC4I0Z4MRQznTsQNkPQ9DvTYyIgSISVPvF9hrheW71SQheaRGUmTLqtdKKxnZLkLAB9K+EcTmqn8NOPJN3WgRb2StJ5QoF0+RAUXTCpSLpCpfUxRmMWBgv+ai6OKcF+pZKmlnIVbaT5714zFfLgbPB9M1dIMHO0t7hJRiNyjKafR+4onslqBdrGEAINviu5+roiOTtNsFW7KwulMBsTzeh6S2CJa1rLJFKyQvJGM+XNcEv48DMYjZUYxRQPKBVkeB5kzlqCl2DgPnJCIIEKRKkE0gQwveuR4HCWSh5SY2ITPgLNzDLkL9Duwlyn2ByNR8wtRbBmdIjdjcFEWymWhKEJ1hMMxAr1z4xJzF17KXBWS5SzouzwrKporHpRzDKAsG5J5Yg2AN9JQXySS1lOKmd/QYBstx0ClVdGdyzoBIGSz8rxE0NtYoXD+haJIaqJ29zVM6VIdiYyTd3k+E0gjG04JunmMt2lzAPB2oMi3tpcJ01A0DQv2xKh8yC7L5rICg9EUG0g1GVyLoZT3mRj6O2CVImqNnL/tkZv7BNWJknJuohnxAwMYcGWkHnKVddF0HwcYcqOpf0EhgBieiUeNlzsnVeRKnOWzIGHnXfzFmfGNYwk4yLYeD9FLwQcxnGYH9PjeGY70uQmBPLXriXdFmv+8Fg4eySl1lbzKCrpHMTmC4USyGOkaKo9inNxLGBwBlaOxnwouPzmUkvNpBUU52HYEsQZ1oS5AIoYbHmFtFPx5S+VIAH+GaFGnj4R4jw+xOkmltD2+RPJSucynGaanIT3hS+Pz/BeQs7tEgJYyehtO0WTE0DBVqpYZrRV7JBKvxkCJXirBi3JydZVuLcz2o+cKz9SBD1tJYBkwr98dO7pql6U2+mXUthjiCgDUCQ56UnUjI7EmSYppdCmkldS4ZsQKAmYoMhxHAwuw1q0A2hkPGTQKhi26Hk+ZSXdAqY0MXJgrMk+s5CwLF4265U7G2wO2fhhYipmTNgA+EVev1x1p86n9y2M1B+uwzVzZwVz+M3KByhRpHg5PciCCKCEe/z2i+KqRSm9mcwRSjUKhx6nBCRadx0vpUsFfMAUWh5I2VHgw4MGml72Y8lMJ27vIxXhdQNHxJkNExta3YJS0CXTmHxlOdazs6WtjGEOcJT04Cg+kSGvosgJslEL62ORVtOP2idEAeWy0sKUQ2c5ZmWBym0l2cI0CVRADDoGBcTx618dytDv5z8CF4XEMSFY+Brh7CPwytslYYf8c6kG4UxeoQlBEP65L5oq4sSXeIKgfOYg+kAhsdyzS5g92SjGlUow6lJUWxNzvi8HLyQr9k5GvSyfqCUcOKiHQ4hiztOFQnOU7mlV8ztJc8J9XXeoJAHpRYFiwEV9E1Z4CyXO3w0AdhRMt70SM4ud6/UFEvbBQmn6MDZ0TDGJQZIIeW9/Rkv+1+67UiywrNe1kIrrCTzrUkr4CeWNs4xK8DTN5+2qKqiP2jaD/Po83beolhr5hZYPTgQwYxvSIKB7FQ2W3fBF/UIsjp4T2Zka3W+NcElzmcnIiYGOahgNIwIGNmAOybKpTwGq6I4P1eFYM4yZCRIdUZzIuFYySuevxKrRizFvT41la0DQVzYo1COc8NQfytgSi1mwxGO4vAk3rxxX4I6GY4gQBlD0H1QEhk7hLBXxoDxPmA+EcxDszmOd4C5cHcudWqVN1vXTG9ydN8zGJWbVCtNrL/ZVCe9BKV2xEIEBAxhLTQMQfZwMIxUhDukXjdRy/Lm3SVJy0mYsEinu8phvRL88aJ3SjFVcLAC76XhlJkk4ey9ZR1JzquX0lx9GILRwwFjRVYUjGsOXiPtdCKB7qwoFoLdKbcDC5cYIHpUgB97lQDN1mINOshaVZZo5lBpwz6bijxpsCjBHtdazZSi0o7Ydi96sT3CU/mS1F6QdaByFi913ouq0kEYEqJW/cMQ1A8H6Vonsx/sHlHtu2knX9y5pvaoQFXVHYG3fhhIgjpxt3zDENyvPIZCp2Nhum+3ph2CnWs9n3Lw6UeSQ8j67rehDDY30Qc7jz54iUkDvOHV46ZOpUy/CnauQUWtfzmVO1qNAsHh5gfNPsh10O8ax/W56fBrXDG3H5jSaW3Q6gMjGBaGIahN90Gygz6XkgPd1Lv61g31WKx90+3bL6oa07+zGsbuSplBCFZ8zxw7AsGcR5WxiKv24KWjFgK1RYu7a51Gh2DbKZ/xCMpqj8yvgflggvmM4ZaRtAi2Y57OA/f++qPzaz3L+0cQkGAvTSN7i9VkwnJd23wHI+gFtYjOsqZUat8HPzJS7Yfm8QcbUxo9hp4XA6CrX/UNR1CLtOBkIjtwAJGnDu+ZjpcU6kEQpwXArmq57JAEPT8aHae289QCYbt/+5GBfDoN8wKmaA+G2EMx4xgShiTIeit68Tsod5b3et9IaXR98CMDHXIDl+Og94254J6zSyyu2db2bi0YSIJe1eD1RnccrKg6CU4w6fIpf1y0V0tH1WKRKthz9F52EBoUZAt7v49gUFeNM90Xb0e41uYATnOmbz+0nUrFxF9aK2W6oHV/0H0Jbu38g3e0txq0/7Q+wc86pXeKap63rbrOysVNU8MVG0ZPQ4/zq65/eIIyv9BIONd/SoKmmb5gFdOKVandP3f54SdjlFHcosoVixc0ahjWufS5sRwjOZPMAwoaO33uQjoaVSzjecZINM4ZDaqfez6YZse4dM4xz+XcokW92ZdEsdEgJpdoaGxDtyjXSBvGubSqjp1LnLsw1nAvPTZ48wENGvZdXBewx0jsthi0QnT/PsLBNmcZ74WTG9d/ejOwEdu+nVuJNZ2XrgYaL71T29iw3A8/cexAfbvI6Kwdq9frd7jPYslPHlBdvbe2Oq2pzlr99ufOZ4FA8ic/j7wRq288eHNj47a7drW8HbkVMt3mJ2q4Hnj0+I25W+WJB6RhvLERCKzcqsfCkZ9AdfXx207kzZ8u3JyrN3P37twFPcLscbh3WozzpoX9u5cGMhP3Lr2Rr1/Pv/XXpfjbb9ecN9+ZuLF+Nf7iS+u1tSt/9cLVF1eu1VbXX25MqjdXV18VXrxZKidLr1Gibqy/Wn5dvSWuXl+sviKUV9fDb1ypX13/6a9T8enQUv3qtTtrtczK683xpWT54qNXlmsfLL8WnDR+k//01tv5+mr+809WX53Pr13bND/+9ObS1OrSnZ9d3KQ8z3A9JQiDdDK03/kYbPeZ8cHqz+/V3vrrd+++Fys/vvfO+8+9EwhvfhR/2Ynd/+jK5q1a+vIvfwX9T3U+L9fufrh2J7n+i4QlfVaqhzad2vZX387f/zj+4IUvX3szdGd19g9/864d+bB5/9X8/csX7bX/9UJ2+u5W9rXf/6rxbfwtYyH9m6W/OH/8h+n/OP+74As3lrYj0/cb8/bGxQfO2tc/u2hLMo9rFA7uX6EW4TIHvpR1EILUGvty7rH7wVu/+fpPXyTLjxeu/+5/J6+tP/woe/vCWnbrYuNq8kL6//6fRyCzm/H4vz7+5Zn5L3/7XS7ikg2/WK5eu/vgvbl/e+Xh48jqv/3dUvzLM//8j2c3x9bW47+N3//o1djV6RfO4Gz3d7//5+e/vQ4EG/908S/Bt89m3774u29j519OcHYt/KvcKy8mFv749d9ctDVdpxoj7yXohc3t1R9PIEHN/Hj+5zfX/+Fv333092/PP/679fffb3710td3s9sXPvztmenCL9cf5T5+97K70Hz9/jePH39wPVE58wvFUJrb39wtvZS9//yb/pc/rj2+/OX/+P3Fb3529g//8vXmt6vJ4P88e6cRLpX+6oXV+4nLL23+57uRn51569IX6d9c/Mu9L9//5rPz///Lpc1vzo1J1898x/1y6dG9j99tE8Tu2E3QSwxAM+MH+A02BlXlZnn54eu/+H8X7957o/T1f7zz/tq6sP5i4VXx1gu38o8ufLiaL13bzEXf80zQ62+s599Z/45xnc/O+MSHleq6b6nOvF17vHLl5Tfmfevrf/j1bDi4dkYsXXnR+Sj+MGeGr/jWL/7plT9o317/Drro3y49Vl/x+dZLN9bzy0L+lnN1/VH6w/r5/JU///qijdttNWbPQiAvl6FFV3odpTNYVs26dDe08O9//vtNTXUrm5Wbj0y7aV9IZ5oVhjalS9LKzZB2zjL4Sigcam7CxWb1z+AETFbDm5alVsPNn1tupcHZj96rNKvVzS9sVY/ehIr+XWErlTHNXGg2M+mFPxl65dEljbnXTEuu3azgtFwoZC/orq0/v3APfmr88eImo8vsQYKMqqo9D5gZzJNxL6XNBfKvlwxGZSxF5WSdWmnX1RRLZokLaptzL+g8TzizoVxK60Qj9HFQ5w0td8GSFqK63qB8usHwDXYhkZae/2JMJ0TNMIaiskFvq9LCpJZmGyxh2C8ahA9Sqhg8zVGD+6ph8YQEv3jwxReFhpH58uJdkCCrRfdMgSLBSbXWi9+AaUOXp+ZC9HOD1zTa6iBUoRkX51BU1mVxmxHOYrPgcxCDEsKxckOXCKg7SqML4KQ3QCs0GOC5oBV1awFzhWpEs1g3ylOoTcWEZ9RVWY0lDXQ1KeUJzqFwLkborMw/IDxN65kPXmswrb1pXq/UWhsUKeUKE/me/IY6y+IYbC1XFNnzHBkmbXkEKX6fPOF67jAfmuBxQGtNmHcoUGsbG25IzNk91OcoE0TDp7qqt4mLsKa3t/GkEER46XLW23FKoqo53vdIoBEk2M7963geEGeOH3GO3OgRbM1Q4JRBMWeGjjwmbyQJ4t5azixkYgMcrDZ6R/95BNVJe6Bj4w4QZNVjzo/BvWWu/ZPyoMdU7jmdMmgY2mUpeAyhKPAXkaQgBE+x7DBncO47ftOqjIeOJyYm5ubm6gfi2eEISvJYrDPtcNwwNLPeBE/4Gb8M7X3w0yhj3zHUJ5zgiT8p/cQf5g8ET3YXPfHfN3FKcARxSnDUcUpw1HFKcNRxSnDUcUpw1HFKcNRxSnDUcUpw1HFKcNRxSnDU8d+C4Hj75xNL8MRL8JTgKGMbCHa+wGCOymSi792jB+GRGpU7SxHnGJmsPNPm/PDwN6JRpUNwNafrhf5fdjdy8CdYVukstvSbuswdurJ0NPFcUdalncUnNpGlUL/bRw9bOUvZ3dEbS8iMdqL66LyjWXS3U2Y5ndATNUsfKGpKt8hCEit9/tT2Vv/48LuWpnQPunqQ1S6fIFv/XMLSxro3FPrDEq8Vhl/xdkwhujwxQ3vWJq5O8kEmfFiBUUM4wUcL+xY92xIvmyekk845rKzul9Z8xjBYZ7hvRD+mWHUkwpoHrN5c0NC5nhvVRgxZJ2r0dMyaQcKYmZFnmHXxmP2JHjZPtE1O4twR90nnHPDRLLvnNX+VIzprHtjPPELIj4OLpmjVQ1avz2eCBs9OVke2m5ZVMyob1mH8fL7FUFAP8txX4SdY5f7MIdS3inh25li/LijETNkwdCVRic0Ps0nhmcM/H1sppg0jyOT67bkD1DMSHsWrcWZ1bc4/GpiaW6sW8OsaWFbK9PkG9/a7mDODus7LQZ4Pjo0GgsGgdzSLzjkbg/Q7fyCTYwieidPn8MbjBPwKL0tmJjNzgw4r/2o4gwfq4wZrqe+RRMcBEqcxiVxmfHUorTGfja1EVG4kcPlyNbb6RBmX/OLUKGCEPZNTnML3X60kuQwgw3qpAAAAAElFTkSuQmCC">
            <a:extLst>
              <a:ext uri="{FF2B5EF4-FFF2-40B4-BE49-F238E27FC236}">
                <a16:creationId xmlns:a16="http://schemas.microsoft.com/office/drawing/2014/main" id="{4DED6863-0192-48F1-A321-4FD717D8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66" y="3203296"/>
            <a:ext cx="1039745" cy="10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386C0F-9579-49F6-A340-3BB33790D4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5" y="3507363"/>
            <a:ext cx="2782803" cy="6678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3BE4FB-05E9-41F7-B2D7-1B3C9C5F63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50" y="3546363"/>
            <a:ext cx="1740126" cy="8454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F4D18B-331D-41B3-92EF-08ADDC4B4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475" y="1313171"/>
            <a:ext cx="4113397" cy="5374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690CE54-B450-462A-ACB3-AB3049978C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57992"/>
            <a:ext cx="1625182" cy="7197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C417B1-8953-48FA-B62B-76F51C04AB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10468" r="37271" b="9323"/>
          <a:stretch/>
        </p:blipFill>
        <p:spPr>
          <a:xfrm>
            <a:off x="5374047" y="467633"/>
            <a:ext cx="1625182" cy="9444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0CC8414-A9B8-4CA4-96FD-F3DB7B5D74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58" y="1974019"/>
            <a:ext cx="1296145" cy="9619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7C45E6F-36F7-42F7-B630-7D2229D88E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90" y="422037"/>
            <a:ext cx="1961905" cy="85714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E5FBF5-3BD1-45D9-B2EB-135485F6FD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30" y="3965564"/>
            <a:ext cx="2394079" cy="5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D5FE-922D-464D-AD54-A4282E29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Basic information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76DB-D0DA-49FA-8221-7E3180D9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8700"/>
            <a:ext cx="8496944" cy="3257550"/>
          </a:xfrm>
        </p:spPr>
        <p:txBody>
          <a:bodyPr/>
          <a:lstStyle/>
          <a:p>
            <a:r>
              <a:rPr lang="sl-SI" dirty="0">
                <a:latin typeface="Helvetica" pitchFamily="2" charset="0"/>
              </a:rPr>
              <a:t>Integrated project: </a:t>
            </a:r>
            <a:r>
              <a:rPr lang="sl-SI" dirty="0">
                <a:latin typeface="Helvetica" pitchFamily="2" charset="0"/>
                <a:hlinkClick r:id="rId2"/>
              </a:rPr>
              <a:t>link</a:t>
            </a:r>
            <a:r>
              <a:rPr lang="sl-SI" dirty="0">
                <a:latin typeface="Helvetica" pitchFamily="2" charset="0"/>
              </a:rPr>
              <a:t> (by Angelo Salsi)</a:t>
            </a:r>
          </a:p>
          <a:p>
            <a:r>
              <a:rPr lang="sl-SI" dirty="0">
                <a:latin typeface="Helvetica" pitchFamily="2" charset="0"/>
              </a:rPr>
              <a:t>Duration: 1.1.2019 – 31.12.2026 (8 years)</a:t>
            </a:r>
          </a:p>
          <a:p>
            <a:r>
              <a:rPr lang="sl-SI" dirty="0">
                <a:latin typeface="Helvetica" pitchFamily="2" charset="0"/>
              </a:rPr>
              <a:t>Budget: 27 million EUR</a:t>
            </a:r>
          </a:p>
        </p:txBody>
      </p:sp>
    </p:spTree>
    <p:extLst>
      <p:ext uri="{BB962C8B-B14F-4D97-AF65-F5344CB8AC3E}">
        <p14:creationId xmlns:p14="http://schemas.microsoft.com/office/powerpoint/2010/main" val="144722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D5FE-922D-464D-AD54-A4282E29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Basic information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76DB-D0DA-49FA-8221-7E3180D9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8700"/>
            <a:ext cx="8496944" cy="966986"/>
          </a:xfrm>
        </p:spPr>
        <p:txBody>
          <a:bodyPr/>
          <a:lstStyle/>
          <a:p>
            <a:r>
              <a:rPr lang="sl-SI" dirty="0">
                <a:latin typeface="Helvetica" pitchFamily="2" charset="0"/>
              </a:rPr>
              <a:t>Budget SFI: 1.505.413 € (+6,5% overheads)  </a:t>
            </a: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9D161-8B92-48C7-A30A-9E4DD7E3F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7" t="3554" r="23133" b="4086"/>
          <a:stretch/>
        </p:blipFill>
        <p:spPr>
          <a:xfrm>
            <a:off x="2123728" y="1667954"/>
            <a:ext cx="2592288" cy="26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A801-9FB7-4AFC-AE2E-E53F8C72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General objectives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9371-42FD-4307-BAA7-CAB37DA4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7990656" cy="325755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Tackle identified implementation gaps / bottlenecks to enable faster and more </a:t>
            </a:r>
            <a:r>
              <a:rPr lang="sl-SI" sz="2400" dirty="0">
                <a:latin typeface="Helvetica" pitchFamily="2" charset="0"/>
              </a:rPr>
              <a:t>c</a:t>
            </a:r>
            <a:r>
              <a:rPr lang="en-US" sz="2400" dirty="0" err="1">
                <a:latin typeface="Helvetica" pitchFamily="2" charset="0"/>
              </a:rPr>
              <a:t>ost</a:t>
            </a:r>
            <a:r>
              <a:rPr lang="en-US" sz="2400" dirty="0">
                <a:latin typeface="Helvetica" pitchFamily="2" charset="0"/>
              </a:rPr>
              <a:t>-effective realization</a:t>
            </a:r>
          </a:p>
          <a:p>
            <a:r>
              <a:rPr lang="sl-SI" sz="2400" dirty="0">
                <a:latin typeface="Helvetica" pitchFamily="2" charset="0"/>
              </a:rPr>
              <a:t>Increase resources and competencies</a:t>
            </a:r>
          </a:p>
          <a:p>
            <a:r>
              <a:rPr lang="en-US" sz="2400" dirty="0">
                <a:latin typeface="Helvetica" pitchFamily="2" charset="0"/>
              </a:rPr>
              <a:t>Setting up an efficient monitoring system for the implementation of the OP GHG</a:t>
            </a:r>
            <a:endParaRPr lang="sl-SI" sz="2400" dirty="0">
              <a:latin typeface="Helvetica" pitchFamily="2" charset="0"/>
            </a:endParaRPr>
          </a:p>
          <a:p>
            <a:r>
              <a:rPr lang="sl-SI" sz="2400" dirty="0">
                <a:latin typeface="Helvetica" pitchFamily="2" charset="0"/>
              </a:rPr>
              <a:t>Cross-sector emission reduction</a:t>
            </a:r>
          </a:p>
          <a:p>
            <a:r>
              <a:rPr lang="sl-SI" sz="2400" dirty="0">
                <a:latin typeface="Helvetica" pitchFamily="2" charset="0"/>
              </a:rPr>
              <a:t>M</a:t>
            </a:r>
            <a:r>
              <a:rPr lang="en-US" sz="2400" dirty="0">
                <a:latin typeface="Helvetica" pitchFamily="2" charset="0"/>
              </a:rPr>
              <a:t>obilising other - complementary sources of funding</a:t>
            </a:r>
            <a:endParaRPr lang="sl-SI" sz="2400" dirty="0">
              <a:latin typeface="Helvetica" pitchFamily="2" charset="0"/>
            </a:endParaRPr>
          </a:p>
          <a:p>
            <a:endParaRPr lang="sl-SI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EDE-EFFF-4BF5-A177-94599DCD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Catalization/mobilization of funds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1DA02-8821-437C-B90B-AFF55758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"/>
          <a:stretch/>
        </p:blipFill>
        <p:spPr>
          <a:xfrm>
            <a:off x="1907704" y="944216"/>
            <a:ext cx="3816424" cy="35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2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0172-9B52-4A9B-9009-8B79C428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>
                <a:solidFill>
                  <a:srgbClr val="00B0F0"/>
                </a:solidFill>
                <a:latin typeface="Helvetica" pitchFamily="2" charset="0"/>
              </a:rPr>
              <a:t>C.8: </a:t>
            </a:r>
            <a:r>
              <a:rPr lang="en-US" sz="2000" dirty="0">
                <a:solidFill>
                  <a:srgbClr val="00B0F0"/>
                </a:solidFill>
                <a:latin typeface="Helvetica" pitchFamily="2" charset="0"/>
              </a:rPr>
              <a:t>TOWARDS A CLIMATE FRIENDLY LAND USE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CF1A5-BD43-4AE2-BBBC-12D7E1EB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8278688" cy="2983210"/>
          </a:xfrm>
        </p:spPr>
        <p:txBody>
          <a:bodyPr/>
          <a:lstStyle/>
          <a:p>
            <a:r>
              <a:rPr lang="sl-SI" sz="2400" dirty="0">
                <a:latin typeface="Helvetica" pitchFamily="2" charset="0"/>
              </a:rPr>
              <a:t>C</a:t>
            </a:r>
            <a:r>
              <a:rPr lang="en-US" sz="2400" dirty="0">
                <a:latin typeface="Helvetica" pitchFamily="2" charset="0"/>
              </a:rPr>
              <a:t>8.1: </a:t>
            </a:r>
            <a:r>
              <a:rPr lang="sl-SI" sz="2400" dirty="0">
                <a:latin typeface="Helvetica" pitchFamily="2" charset="0"/>
              </a:rPr>
              <a:t>E</a:t>
            </a:r>
            <a:r>
              <a:rPr lang="en-US" sz="2400" dirty="0">
                <a:latin typeface="Helvetica" pitchFamily="2" charset="0"/>
              </a:rPr>
              <a:t>stablishment of the </a:t>
            </a:r>
            <a:r>
              <a:rPr lang="sl-SI" sz="2400" dirty="0">
                <a:latin typeface="Helvetica" pitchFamily="2" charset="0"/>
              </a:rPr>
              <a:t>LULUCF</a:t>
            </a:r>
            <a:r>
              <a:rPr lang="en-US" sz="2400" dirty="0">
                <a:latin typeface="Helvetica" pitchFamily="2" charset="0"/>
              </a:rPr>
              <a:t> monitoring system</a:t>
            </a:r>
            <a:endParaRPr lang="sl-SI" sz="2400" dirty="0">
              <a:latin typeface="Helvetica" pitchFamily="2" charset="0"/>
            </a:endParaRPr>
          </a:p>
          <a:p>
            <a:r>
              <a:rPr lang="sl-SI" sz="2400" dirty="0">
                <a:latin typeface="Helvetica" pitchFamily="2" charset="0"/>
              </a:rPr>
              <a:t>C</a:t>
            </a:r>
            <a:r>
              <a:rPr lang="en-US" sz="2400" dirty="0">
                <a:latin typeface="Helvetica" pitchFamily="2" charset="0"/>
              </a:rPr>
              <a:t>8.2: </a:t>
            </a:r>
            <a:r>
              <a:rPr lang="sl-SI" sz="2400" dirty="0">
                <a:latin typeface="Helvetica" pitchFamily="2" charset="0"/>
              </a:rPr>
              <a:t>S</a:t>
            </a:r>
            <a:r>
              <a:rPr lang="en-US" sz="2400" dirty="0">
                <a:latin typeface="Helvetica" pitchFamily="2" charset="0"/>
              </a:rPr>
              <a:t>trategic plan for key measures and</a:t>
            </a:r>
            <a:r>
              <a:rPr lang="sl-SI" sz="2400" dirty="0">
                <a:latin typeface="Helvetica" pitchFamily="2" charset="0"/>
              </a:rPr>
              <a:t> </a:t>
            </a:r>
            <a:r>
              <a:rPr lang="en-US" sz="2400" dirty="0">
                <a:latin typeface="Helvetica" pitchFamily="2" charset="0"/>
              </a:rPr>
              <a:t>demonstration of</a:t>
            </a:r>
            <a:r>
              <a:rPr lang="sl-SI" sz="2400" dirty="0">
                <a:latin typeface="Helvetica" pitchFamily="2" charset="0"/>
              </a:rPr>
              <a:t> </a:t>
            </a:r>
            <a:r>
              <a:rPr lang="en-US" sz="2400" dirty="0">
                <a:latin typeface="Helvetica" pitchFamily="2" charset="0"/>
              </a:rPr>
              <a:t>selected measures</a:t>
            </a:r>
            <a:endParaRPr lang="sl-SI" sz="2400" dirty="0">
              <a:latin typeface="Helvetica" pitchFamily="2" charset="0"/>
            </a:endParaRPr>
          </a:p>
          <a:p>
            <a:r>
              <a:rPr lang="sl-SI" sz="2400" dirty="0">
                <a:latin typeface="Helvetica" pitchFamily="2" charset="0"/>
              </a:rPr>
              <a:t>C</a:t>
            </a:r>
            <a:r>
              <a:rPr lang="en-US" sz="2400" dirty="0">
                <a:latin typeface="Helvetica" pitchFamily="2" charset="0"/>
              </a:rPr>
              <a:t>8.3: </a:t>
            </a:r>
            <a:r>
              <a:rPr lang="sl-SI" sz="2400" dirty="0">
                <a:latin typeface="Helvetica" pitchFamily="2" charset="0"/>
              </a:rPr>
              <a:t>B</a:t>
            </a:r>
            <a:r>
              <a:rPr lang="en-US" sz="2400" dirty="0">
                <a:latin typeface="Helvetica" pitchFamily="2" charset="0"/>
              </a:rPr>
              <a:t>uilding professional and governance capacities</a:t>
            </a:r>
            <a:endParaRPr lang="sl-SI" sz="2400" dirty="0">
              <a:latin typeface="Helvetica" pitchFamily="2" charset="0"/>
            </a:endParaRPr>
          </a:p>
          <a:p>
            <a:r>
              <a:rPr lang="sl-SI" sz="2400" dirty="0">
                <a:latin typeface="Helvetica" pitchFamily="2" charset="0"/>
              </a:rPr>
              <a:t>C</a:t>
            </a:r>
            <a:r>
              <a:rPr lang="en-US" sz="2400" dirty="0">
                <a:latin typeface="Helvetica" pitchFamily="2" charset="0"/>
              </a:rPr>
              <a:t>8.4: </a:t>
            </a:r>
            <a:r>
              <a:rPr lang="sl-SI" sz="2400" dirty="0">
                <a:latin typeface="Helvetica" pitchFamily="2" charset="0"/>
              </a:rPr>
              <a:t>R</a:t>
            </a:r>
            <a:r>
              <a:rPr lang="en-US" sz="2400" dirty="0">
                <a:latin typeface="Helvetica" pitchFamily="2" charset="0"/>
              </a:rPr>
              <a:t>aising information and public awareness on </a:t>
            </a:r>
            <a:r>
              <a:rPr lang="sl-SI" sz="2400" dirty="0">
                <a:latin typeface="Helvetica" pitchFamily="2" charset="0"/>
              </a:rPr>
              <a:t>CCM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7ACB-0281-45F7-BDFC-342534BC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Activity: C</a:t>
            </a:r>
            <a:r>
              <a:rPr lang="en-US" dirty="0">
                <a:solidFill>
                  <a:srgbClr val="00B0F0"/>
                </a:solidFill>
                <a:latin typeface="Helvetica" pitchFamily="2" charset="0"/>
              </a:rPr>
              <a:t>8.1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FDDD-6C18-476F-B9A5-D72B1ED3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8134672" cy="3257550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Setting the design of a uniform carbon stock monitoring at national level for all land</a:t>
            </a:r>
            <a:r>
              <a:rPr lang="sl-SI" sz="2400" dirty="0">
                <a:latin typeface="Helvetica" pitchFamily="2" charset="0"/>
              </a:rPr>
              <a:t> </a:t>
            </a:r>
            <a:r>
              <a:rPr lang="en-US" sz="2400" dirty="0">
                <a:latin typeface="Helvetica" pitchFamily="2" charset="0"/>
              </a:rPr>
              <a:t>uses</a:t>
            </a:r>
          </a:p>
          <a:p>
            <a:r>
              <a:rPr lang="en-US" sz="2400" dirty="0">
                <a:latin typeface="Helvetica" pitchFamily="2" charset="0"/>
              </a:rPr>
              <a:t>Definition of sustainability indicators and variables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Development of a LULUCF online application</a:t>
            </a:r>
          </a:p>
          <a:p>
            <a:r>
              <a:rPr lang="en-US" sz="2400" dirty="0">
                <a:latin typeface="Helvetica" pitchFamily="2" charset="0"/>
              </a:rPr>
              <a:t>Ex-ante evaluation of existing models for carbon pools</a:t>
            </a:r>
            <a:endParaRPr lang="sl-SI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Preparation of design of permanent experimental sites for all land uses</a:t>
            </a:r>
          </a:p>
          <a:p>
            <a:r>
              <a:rPr lang="en-US" sz="2400" dirty="0">
                <a:latin typeface="Helvetica" pitchFamily="2" charset="0"/>
              </a:rPr>
              <a:t>Set-up of a centralized database for LULUCF</a:t>
            </a:r>
          </a:p>
        </p:txBody>
      </p:sp>
    </p:spTree>
    <p:extLst>
      <p:ext uri="{BB962C8B-B14F-4D97-AF65-F5344CB8AC3E}">
        <p14:creationId xmlns:p14="http://schemas.microsoft.com/office/powerpoint/2010/main" val="14478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DE11-F607-4BF3-BC27-C2924D92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Helvetica" pitchFamily="2" charset="0"/>
              </a:rPr>
              <a:t>Activity C8.2</a:t>
            </a:r>
            <a:endParaRPr lang="en-US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F33C-AC5C-4737-8816-CA143D61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Helvetica" pitchFamily="2" charset="0"/>
              </a:rPr>
              <a:t>Preparation of strategic plan</a:t>
            </a:r>
          </a:p>
          <a:p>
            <a:r>
              <a:rPr lang="sl-SI" dirty="0">
                <a:latin typeface="Helvetica" pitchFamily="2" charset="0"/>
              </a:rPr>
              <a:t>Demonstration of selected measures:</a:t>
            </a:r>
          </a:p>
          <a:p>
            <a:pPr lvl="1"/>
            <a:r>
              <a:rPr lang="en-US" dirty="0">
                <a:latin typeface="Helvetica" pitchFamily="2" charset="0"/>
              </a:rPr>
              <a:t>Restoration of degraded forests</a:t>
            </a:r>
            <a:endParaRPr lang="sl-SI" dirty="0">
              <a:latin typeface="Helvetica" pitchFamily="2" charset="0"/>
            </a:endParaRPr>
          </a:p>
          <a:p>
            <a:pPr lvl="1"/>
            <a:r>
              <a:rPr lang="sl-SI" dirty="0">
                <a:latin typeface="Helvetica" pitchFamily="2" charset="0"/>
              </a:rPr>
              <a:t>I</a:t>
            </a:r>
            <a:r>
              <a:rPr lang="en-US" dirty="0">
                <a:latin typeface="Helvetica" pitchFamily="2" charset="0"/>
              </a:rPr>
              <a:t>mprovement of wetland management</a:t>
            </a:r>
            <a:endParaRPr lang="sl-SI" dirty="0">
              <a:latin typeface="Helvetica" pitchFamily="2" charset="0"/>
            </a:endParaRPr>
          </a:p>
          <a:p>
            <a:pPr lvl="1"/>
            <a:r>
              <a:rPr lang="sl-SI" dirty="0">
                <a:latin typeface="Helvetica" pitchFamily="2" charset="0"/>
              </a:rPr>
              <a:t>M</a:t>
            </a:r>
            <a:r>
              <a:rPr lang="en-US" dirty="0">
                <a:latin typeface="Helvetica" pitchFamily="2" charset="0"/>
              </a:rPr>
              <a:t>aintenance of permanent grassland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255B5-67F0-4153-B5FD-23424FA09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31790"/>
            <a:ext cx="2084851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6897"/>
      </p:ext>
    </p:extLst>
  </p:cSld>
  <p:clrMapOvr>
    <a:masterClrMapping/>
  </p:clrMapOvr>
</p:sld>
</file>

<file path=ppt/theme/theme1.xml><?xml version="1.0" encoding="utf-8"?>
<a:theme xmlns:a="http://schemas.openxmlformats.org/drawingml/2006/main" name="GIS-template">
  <a:themeElements>
    <a:clrScheme name="GIS-osno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S-osnov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S-osno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S-osnov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GIS-template</Template>
  <TotalTime>581</TotalTime>
  <Words>335</Words>
  <Application>Microsoft Office PowerPoint</Application>
  <PresentationFormat>On-screen Show (16:9)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Helvetica</vt:lpstr>
      <vt:lpstr>Tahoma</vt:lpstr>
      <vt:lpstr>Times New Roman</vt:lpstr>
      <vt:lpstr>GIS-template</vt:lpstr>
      <vt:lpstr>LIFE IP CARE4CLIMATE</vt:lpstr>
      <vt:lpstr>Partners</vt:lpstr>
      <vt:lpstr>Basic information</vt:lpstr>
      <vt:lpstr>Basic information</vt:lpstr>
      <vt:lpstr>General objectives</vt:lpstr>
      <vt:lpstr>Catalization/mobilization of funds</vt:lpstr>
      <vt:lpstr>C.8: TOWARDS A CLIMATE FRIENDLY LAND USE STRATEGY</vt:lpstr>
      <vt:lpstr>Activity: C8.1</vt:lpstr>
      <vt:lpstr>Activity C8.2</vt:lpstr>
      <vt:lpstr>Pilot areas</vt:lpstr>
      <vt:lpstr>Activity C8.3</vt:lpstr>
      <vt:lpstr>Activity C8.4</vt:lpstr>
      <vt:lpstr>Questions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Urška Vilhar</dc:creator>
  <cp:lastModifiedBy>Boštjan Mali</cp:lastModifiedBy>
  <cp:revision>61</cp:revision>
  <cp:lastPrinted>2011-02-04T10:21:49Z</cp:lastPrinted>
  <dcterms:created xsi:type="dcterms:W3CDTF">2012-08-22T11:45:42Z</dcterms:created>
  <dcterms:modified xsi:type="dcterms:W3CDTF">2024-02-07T09:20:00Z</dcterms:modified>
</cp:coreProperties>
</file>